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UHC_statistics_02.2019\&#4321;&#4304;&#4327;&#4317;&#4309;&#4308;&#4314;&#4311;&#4304;&#4317;&#4321;%20&#4321;&#4322;&#4304;&#4322;&#4312;&#4321;&#4322;&#4312;&#4313;&#4304;_20190220%20(1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083047006360113E-2"/>
          <c:y val="0.14394531438166702"/>
          <c:w val="0.96783390598727981"/>
          <c:h val="0.708761225892701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'ასაკ. ჯგ. წლების მიხედ'!$B$4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txPr>
              <a:bodyPr rot="-5400000" vert="horz"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'ასაკ. ჯგ. წლების მიხედ'!$A$5:$A$11</c:f>
              <c:strCache>
                <c:ptCount val="7"/>
                <c:pt idx="0">
                  <c:v>&lt;6</c:v>
                </c:pt>
                <c:pt idx="1">
                  <c:v>6_17</c:v>
                </c:pt>
                <c:pt idx="2">
                  <c:v>18_35</c:v>
                </c:pt>
                <c:pt idx="3">
                  <c:v>36_55</c:v>
                </c:pt>
                <c:pt idx="4">
                  <c:v>56_65</c:v>
                </c:pt>
                <c:pt idx="5">
                  <c:v>66_75</c:v>
                </c:pt>
                <c:pt idx="6">
                  <c:v>75+</c:v>
                </c:pt>
              </c:strCache>
            </c:strRef>
          </c:cat>
          <c:val>
            <c:numRef>
              <c:f>'ასაკ. ჯგ. წლების მიხედ'!$B$5:$B$11</c:f>
              <c:numCache>
                <c:formatCode>General</c:formatCode>
                <c:ptCount val="7"/>
                <c:pt idx="0">
                  <c:v>77477933.489999995</c:v>
                </c:pt>
                <c:pt idx="1">
                  <c:v>29541503.349999998</c:v>
                </c:pt>
                <c:pt idx="2">
                  <c:v>81688638.460000008</c:v>
                </c:pt>
                <c:pt idx="3">
                  <c:v>100810168.83000001</c:v>
                </c:pt>
                <c:pt idx="4">
                  <c:v>95441567.639999956</c:v>
                </c:pt>
                <c:pt idx="5">
                  <c:v>104032492.70999996</c:v>
                </c:pt>
                <c:pt idx="6">
                  <c:v>98577754.490000024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867-4211-8DD4-83B82D57E560}"/>
            </c:ext>
          </c:extLst>
        </c:ser>
        <c:ser>
          <c:idx val="1"/>
          <c:order val="1"/>
          <c:tx>
            <c:strRef>
              <c:f>'ასაკ. ჯგ. წლების მიხედ'!$C$4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txPr>
              <a:bodyPr rot="-5400000" vert="horz"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'ასაკ. ჯგ. წლების მიხედ'!$A$5:$A$11</c:f>
              <c:strCache>
                <c:ptCount val="7"/>
                <c:pt idx="0">
                  <c:v>&lt;6</c:v>
                </c:pt>
                <c:pt idx="1">
                  <c:v>6_17</c:v>
                </c:pt>
                <c:pt idx="2">
                  <c:v>18_35</c:v>
                </c:pt>
                <c:pt idx="3">
                  <c:v>36_55</c:v>
                </c:pt>
                <c:pt idx="4">
                  <c:v>56_65</c:v>
                </c:pt>
                <c:pt idx="5">
                  <c:v>66_75</c:v>
                </c:pt>
                <c:pt idx="6">
                  <c:v>75+</c:v>
                </c:pt>
              </c:strCache>
            </c:strRef>
          </c:cat>
          <c:val>
            <c:numRef>
              <c:f>'ასაკ. ჯგ. წლების მიხედ'!$C$5:$C$11</c:f>
              <c:numCache>
                <c:formatCode>General</c:formatCode>
                <c:ptCount val="7"/>
                <c:pt idx="0">
                  <c:v>87121627.849999994</c:v>
                </c:pt>
                <c:pt idx="1">
                  <c:v>33284714.099999994</c:v>
                </c:pt>
                <c:pt idx="2">
                  <c:v>86854025.429999977</c:v>
                </c:pt>
                <c:pt idx="3">
                  <c:v>113679874.23999996</c:v>
                </c:pt>
                <c:pt idx="4">
                  <c:v>110935204.94999997</c:v>
                </c:pt>
                <c:pt idx="5">
                  <c:v>116619574.47999999</c:v>
                </c:pt>
                <c:pt idx="6">
                  <c:v>122296823.7900001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867-4211-8DD4-83B82D57E560}"/>
            </c:ext>
          </c:extLst>
        </c:ser>
        <c:ser>
          <c:idx val="2"/>
          <c:order val="2"/>
          <c:tx>
            <c:strRef>
              <c:f>'ასაკ. ჯგ. წლების მიხედ'!$D$4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txPr>
              <a:bodyPr rot="-5400000" vert="horz"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'ასაკ. ჯგ. წლების მიხედ'!$A$5:$A$11</c:f>
              <c:strCache>
                <c:ptCount val="7"/>
                <c:pt idx="0">
                  <c:v>&lt;6</c:v>
                </c:pt>
                <c:pt idx="1">
                  <c:v>6_17</c:v>
                </c:pt>
                <c:pt idx="2">
                  <c:v>18_35</c:v>
                </c:pt>
                <c:pt idx="3">
                  <c:v>36_55</c:v>
                </c:pt>
                <c:pt idx="4">
                  <c:v>56_65</c:v>
                </c:pt>
                <c:pt idx="5">
                  <c:v>66_75</c:v>
                </c:pt>
                <c:pt idx="6">
                  <c:v>75+</c:v>
                </c:pt>
              </c:strCache>
            </c:strRef>
          </c:cat>
          <c:val>
            <c:numRef>
              <c:f>'ასაკ. ჯგ. წლების მიხედ'!$D$5:$D$11</c:f>
              <c:numCache>
                <c:formatCode>General</c:formatCode>
                <c:ptCount val="7"/>
                <c:pt idx="0">
                  <c:v>91154606.700000003</c:v>
                </c:pt>
                <c:pt idx="1">
                  <c:v>32497837.269999996</c:v>
                </c:pt>
                <c:pt idx="2">
                  <c:v>74349412.680000007</c:v>
                </c:pt>
                <c:pt idx="3">
                  <c:v>99982141.299999967</c:v>
                </c:pt>
                <c:pt idx="4">
                  <c:v>110534997.25000003</c:v>
                </c:pt>
                <c:pt idx="5">
                  <c:v>126345773.39000009</c:v>
                </c:pt>
                <c:pt idx="6">
                  <c:v>137522237.05000004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867-4211-8DD4-83B82D57E560}"/>
            </c:ext>
          </c:extLst>
        </c:ser>
        <c:ser>
          <c:idx val="3"/>
          <c:order val="3"/>
          <c:tx>
            <c:strRef>
              <c:f>'ასაკ. ჯგ. წლების მიხედ'!$E$4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#,##0" sourceLinked="0"/>
            <c:txPr>
              <a:bodyPr rot="-5400000" vert="horz"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'ასაკ. ჯგ. წლების მიხედ'!$A$5:$A$11</c:f>
              <c:strCache>
                <c:ptCount val="7"/>
                <c:pt idx="0">
                  <c:v>&lt;6</c:v>
                </c:pt>
                <c:pt idx="1">
                  <c:v>6_17</c:v>
                </c:pt>
                <c:pt idx="2">
                  <c:v>18_35</c:v>
                </c:pt>
                <c:pt idx="3">
                  <c:v>36_55</c:v>
                </c:pt>
                <c:pt idx="4">
                  <c:v>56_65</c:v>
                </c:pt>
                <c:pt idx="5">
                  <c:v>66_75</c:v>
                </c:pt>
                <c:pt idx="6">
                  <c:v>75+</c:v>
                </c:pt>
              </c:strCache>
            </c:strRef>
          </c:cat>
          <c:val>
            <c:numRef>
              <c:f>'ასაკ. ჯგ. წლების მიხედ'!$E$5:$E$11</c:f>
              <c:numCache>
                <c:formatCode>General</c:formatCode>
                <c:ptCount val="7"/>
                <c:pt idx="0">
                  <c:v>104014913.24000004</c:v>
                </c:pt>
                <c:pt idx="1">
                  <c:v>40434117.600000024</c:v>
                </c:pt>
                <c:pt idx="2">
                  <c:v>75721132.700000003</c:v>
                </c:pt>
                <c:pt idx="3">
                  <c:v>108177567.88999996</c:v>
                </c:pt>
                <c:pt idx="4">
                  <c:v>123519072.52999999</c:v>
                </c:pt>
                <c:pt idx="5">
                  <c:v>135307536.36000001</c:v>
                </c:pt>
                <c:pt idx="6">
                  <c:v>148068305.02000007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867-4211-8DD4-83B82D57E5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6"/>
        <c:overlap val="-27"/>
        <c:axId val="89150208"/>
        <c:axId val="89151744"/>
      </c:barChart>
      <c:catAx>
        <c:axId val="89150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151744"/>
        <c:crosses val="autoZero"/>
        <c:auto val="1"/>
        <c:lblAlgn val="ctr"/>
        <c:lblOffset val="100"/>
        <c:noMultiLvlLbl val="0"/>
      </c:catAx>
      <c:valAx>
        <c:axId val="891517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9150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&lt;5</c:v>
                </c:pt>
              </c:strCache>
            </c:strRef>
          </c:tx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საქართველო, 2018</c:v>
                </c:pt>
                <c:pt idx="1">
                  <c:v>ნიდერლანდები, 2016</c:v>
                </c:pt>
                <c:pt idx="2">
                  <c:v>ჩეხეთი, 2016</c:v>
                </c:pt>
                <c:pt idx="3">
                  <c:v>კორეა, 2016</c:v>
                </c:pt>
              </c:strCache>
            </c:strRef>
          </c:cat>
          <c:val>
            <c:numRef>
              <c:f>Sheet1!$B$2:$E$2</c:f>
              <c:numCache>
                <c:formatCode>0.00%</c:formatCode>
                <c:ptCount val="4"/>
                <c:pt idx="0" formatCode="0.0%">
                  <c:v>0.14147018479665283</c:v>
                </c:pt>
                <c:pt idx="1">
                  <c:v>2.4E-2</c:v>
                </c:pt>
                <c:pt idx="2">
                  <c:v>4.2000000000000003E-2</c:v>
                </c:pt>
                <c:pt idx="3">
                  <c:v>3.5999999999999997E-2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6_19</c:v>
                </c:pt>
              </c:strCache>
            </c:strRef>
          </c:tx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საქართველო, 2018</c:v>
                </c:pt>
                <c:pt idx="1">
                  <c:v>ნიდერლანდები, 2016</c:v>
                </c:pt>
                <c:pt idx="2">
                  <c:v>ჩეხეთი, 2016</c:v>
                </c:pt>
                <c:pt idx="3">
                  <c:v>კორეა, 2016</c:v>
                </c:pt>
              </c:strCache>
            </c:strRef>
          </c:cat>
          <c:val>
            <c:numRef>
              <c:f>Sheet1!$B$3:$E$3</c:f>
              <c:numCache>
                <c:formatCode>0.00%</c:formatCode>
                <c:ptCount val="4"/>
                <c:pt idx="0" formatCode="0.0%">
                  <c:v>5.4994250156702687E-2</c:v>
                </c:pt>
                <c:pt idx="1">
                  <c:v>8.1000000000000003E-2</c:v>
                </c:pt>
                <c:pt idx="2">
                  <c:v>6.7000000000000004E-2</c:v>
                </c:pt>
                <c:pt idx="3" formatCode="0%">
                  <c:v>7.0000000000000007E-2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20_34</c:v>
                </c:pt>
              </c:strCache>
            </c:strRef>
          </c:tx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საქართველო, 2018</c:v>
                </c:pt>
                <c:pt idx="1">
                  <c:v>ნიდერლანდები, 2016</c:v>
                </c:pt>
                <c:pt idx="2">
                  <c:v>ჩეხეთი, 2016</c:v>
                </c:pt>
                <c:pt idx="3">
                  <c:v>კორეა, 2016</c:v>
                </c:pt>
              </c:strCache>
            </c:strRef>
          </c:cat>
          <c:val>
            <c:numRef>
              <c:f>Sheet1!$B$4:$E$4</c:f>
              <c:numCache>
                <c:formatCode>0.00%</c:formatCode>
                <c:ptCount val="4"/>
                <c:pt idx="0" formatCode="0.0%">
                  <c:v>0.10298795018481559</c:v>
                </c:pt>
                <c:pt idx="1">
                  <c:v>0.115</c:v>
                </c:pt>
                <c:pt idx="2">
                  <c:v>0.114</c:v>
                </c:pt>
                <c:pt idx="3">
                  <c:v>9.9000000000000005E-2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35_54</c:v>
                </c:pt>
              </c:strCache>
            </c:strRef>
          </c:tx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საქართველო, 2018</c:v>
                </c:pt>
                <c:pt idx="1">
                  <c:v>ნიდერლანდები, 2016</c:v>
                </c:pt>
                <c:pt idx="2">
                  <c:v>ჩეხეთი, 2016</c:v>
                </c:pt>
                <c:pt idx="3">
                  <c:v>კორეა, 2016</c:v>
                </c:pt>
              </c:strCache>
            </c:strRef>
          </c:cat>
          <c:val>
            <c:numRef>
              <c:f>Sheet1!$B$5:$E$5</c:f>
              <c:numCache>
                <c:formatCode>0.00%</c:formatCode>
                <c:ptCount val="4"/>
                <c:pt idx="0" formatCode="0.0%">
                  <c:v>0.14713179191730399</c:v>
                </c:pt>
                <c:pt idx="1">
                  <c:v>0.224</c:v>
                </c:pt>
                <c:pt idx="2">
                  <c:v>0.214</c:v>
                </c:pt>
                <c:pt idx="3" formatCode="0%">
                  <c:v>0.27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55_64</c:v>
                </c:pt>
              </c:strCache>
            </c:strRef>
          </c:tx>
          <c:invertIfNegative val="0"/>
          <c:dLbls>
            <c:numFmt formatCode="0.0%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საქართველო, 2018</c:v>
                </c:pt>
                <c:pt idx="1">
                  <c:v>ნიდერლანდები, 2016</c:v>
                </c:pt>
                <c:pt idx="2">
                  <c:v>ჩეხეთი, 2016</c:v>
                </c:pt>
                <c:pt idx="3">
                  <c:v>კორეა, 2016</c:v>
                </c:pt>
              </c:strCache>
            </c:strRef>
          </c:cat>
          <c:val>
            <c:numRef>
              <c:f>Sheet1!$B$6:$E$6</c:f>
              <c:numCache>
                <c:formatCode>0.00%</c:formatCode>
                <c:ptCount val="4"/>
                <c:pt idx="0" formatCode="0.0%">
                  <c:v>0.55300000000000005</c:v>
                </c:pt>
                <c:pt idx="1">
                  <c:v>0.435</c:v>
                </c:pt>
                <c:pt idx="2">
                  <c:v>0.56299999999999994</c:v>
                </c:pt>
                <c:pt idx="3">
                  <c:v>0.52500000000000002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2548480"/>
        <c:axId val="112566656"/>
      </c:barChart>
      <c:catAx>
        <c:axId val="1125484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2566656"/>
        <c:crosses val="autoZero"/>
        <c:auto val="1"/>
        <c:lblAlgn val="ctr"/>
        <c:lblOffset val="100"/>
        <c:noMultiLvlLbl val="0"/>
      </c:catAx>
      <c:valAx>
        <c:axId val="11256665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125484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15390784485274"/>
          <c:y val="6.746917727785226E-2"/>
          <c:w val="0.10994240303295423"/>
          <c:h val="0.7752686002956719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17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0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29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61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4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7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58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6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22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1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92561-162D-4390-9387-BD93A44B4E97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5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b="1" dirty="0" smtClean="0"/>
              <a:t>საყოველთაო ჯანდაცვის პროგრამის </a:t>
            </a:r>
            <a:r>
              <a:rPr lang="ka-GE" sz="2800" b="1" dirty="0"/>
              <a:t>ფარგლებში </a:t>
            </a:r>
            <a:r>
              <a:rPr lang="ka-GE" sz="2800" b="1" dirty="0" smtClean="0"/>
              <a:t>გაწეული ხარჯი </a:t>
            </a:r>
            <a:r>
              <a:rPr lang="ka-GE" sz="2800" b="1" dirty="0"/>
              <a:t>ასაკობრივ ჭრილში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609327461"/>
              </p:ext>
            </p:extLst>
          </p:nvPr>
        </p:nvGraphicFramePr>
        <p:xfrm>
          <a:off x="228600" y="1219200"/>
          <a:ext cx="8686165" cy="5293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6316980"/>
            <a:ext cx="527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059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ჯანდაცვაზე დანახარჯები ასაკობრივ ჭრილში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40262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0600" y="6324600"/>
            <a:ext cx="1167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SSA, OECD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972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0"/>
            <a:ext cx="7162800" cy="6207760"/>
          </a:xfrm>
        </p:spPr>
      </p:pic>
    </p:spTree>
    <p:extLst>
      <p:ext uri="{BB962C8B-B14F-4D97-AF65-F5344CB8AC3E}">
        <p14:creationId xmlns:p14="http://schemas.microsoft.com/office/powerpoint/2010/main" val="1172172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age and health spending-ის სურათის შედეგი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33400"/>
            <a:ext cx="7170178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24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საყოველთაო ჯანდაცვის პროგრამის ფარგლებში გაწეული ხარჯი ასაკობრივ ჭრილში </vt:lpstr>
      <vt:lpstr>ჯანდაცვაზე დანახარჯები ასაკობრივ ჭრილში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Ketevan Goginashvili</dc:creator>
  <cp:lastModifiedBy>Ketevan Goginashvili</cp:lastModifiedBy>
  <cp:revision>12</cp:revision>
  <dcterms:created xsi:type="dcterms:W3CDTF">2019-06-06T15:49:21Z</dcterms:created>
  <dcterms:modified xsi:type="dcterms:W3CDTF">2019-06-06T17:11:48Z</dcterms:modified>
</cp:coreProperties>
</file>